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5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74" r:id="rId1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9020" autoAdjust="0"/>
  </p:normalViewPr>
  <p:slideViewPr>
    <p:cSldViewPr snapToGrid="0" showGuides="1">
      <p:cViewPr varScale="1">
        <p:scale>
          <a:sx n="73" d="100"/>
          <a:sy n="73" d="100"/>
        </p:scale>
        <p:origin x="840" y="67"/>
      </p:cViewPr>
      <p:guideLst>
        <p:guide orient="horz" pos="2183"/>
        <p:guide pos="3840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424" y="90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Manders" userId="4fb62ad64a1b3461" providerId="LiveId" clId="{B993AEED-CAD1-4AA6-8CD2-011DD1CD917D}"/>
    <pc:docChg chg="delSld">
      <pc:chgData name="Alex Manders" userId="4fb62ad64a1b3461" providerId="LiveId" clId="{B993AEED-CAD1-4AA6-8CD2-011DD1CD917D}" dt="2024-10-01T15:41:19.645" v="0" actId="47"/>
      <pc:docMkLst>
        <pc:docMk/>
      </pc:docMkLst>
      <pc:sldChg chg="del">
        <pc:chgData name="Alex Manders" userId="4fb62ad64a1b3461" providerId="LiveId" clId="{B993AEED-CAD1-4AA6-8CD2-011DD1CD917D}" dt="2024-10-01T15:41:19.645" v="0" actId="47"/>
        <pc:sldMkLst>
          <pc:docMk/>
          <pc:sldMk cId="4015295791" sldId="3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0BF0A9A-1F13-4E0A-A14A-01906B6F12A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0CA080E-4B6E-4C7D-8B09-052A55AC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5E0EE69-E974-BF1B-F724-C9CE8AE1E3B8}"/>
              </a:ext>
            </a:extLst>
          </p:cNvPr>
          <p:cNvGrpSpPr/>
          <p:nvPr userDrawn="1"/>
        </p:nvGrpSpPr>
        <p:grpSpPr>
          <a:xfrm>
            <a:off x="0" y="336"/>
            <a:ext cx="12217201" cy="7060141"/>
            <a:chOff x="0" y="336"/>
            <a:chExt cx="12217201" cy="7060141"/>
          </a:xfrm>
        </p:grpSpPr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B7E55E24-314E-8E97-6B8E-0A553A30DA0A}"/>
                </a:ext>
              </a:extLst>
            </p:cNvPr>
            <p:cNvSpPr/>
            <p:nvPr userDrawn="1"/>
          </p:nvSpPr>
          <p:spPr>
            <a:xfrm>
              <a:off x="0" y="337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78DE0D-E2A1-5D45-AF1F-EFFB1E92A665}"/>
                </a:ext>
              </a:extLst>
            </p:cNvPr>
            <p:cNvSpPr/>
            <p:nvPr userDrawn="1"/>
          </p:nvSpPr>
          <p:spPr>
            <a:xfrm>
              <a:off x="2349372" y="336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C28FBD-343C-CAC9-47EC-DB2BA2CE37CB}"/>
                </a:ext>
              </a:extLst>
            </p:cNvPr>
            <p:cNvSpPr/>
            <p:nvPr userDrawn="1"/>
          </p:nvSpPr>
          <p:spPr>
            <a:xfrm>
              <a:off x="2482174" y="1319183"/>
              <a:ext cx="9735027" cy="5741294"/>
            </a:xfrm>
            <a:custGeom>
              <a:avLst/>
              <a:gdLst>
                <a:gd name="connsiteX0" fmla="*/ 0 w 9735027"/>
                <a:gd name="connsiteY0" fmla="*/ 0 h 5741294"/>
                <a:gd name="connsiteX1" fmla="*/ 9735027 w 9735027"/>
                <a:gd name="connsiteY1" fmla="*/ 0 h 5741294"/>
                <a:gd name="connsiteX2" fmla="*/ 9735027 w 9735027"/>
                <a:gd name="connsiteY2" fmla="*/ 5741294 h 5741294"/>
                <a:gd name="connsiteX3" fmla="*/ 0 w 9735027"/>
                <a:gd name="connsiteY3" fmla="*/ 5741294 h 574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5741294">
                  <a:moveTo>
                    <a:pt x="0" y="0"/>
                  </a:moveTo>
                  <a:lnTo>
                    <a:pt x="9735027" y="0"/>
                  </a:lnTo>
                  <a:lnTo>
                    <a:pt x="9735027" y="5741294"/>
                  </a:lnTo>
                  <a:lnTo>
                    <a:pt x="0" y="5741294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" name="Google Shape;48;g2e879b6665f_15_76">
              <a:extLst>
                <a:ext uri="{FF2B5EF4-FFF2-40B4-BE49-F238E27FC236}">
                  <a16:creationId xmlns:a16="http://schemas.microsoft.com/office/drawing/2014/main" id="{0B65EEB3-2638-CC41-9C1B-8B9FEB60CE2B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80C76BD-7711-3F3C-646C-94C250FB7F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94EA61-84DC-051F-27A4-A5AFCF4932BA}"/>
                </a:ext>
              </a:extLst>
            </p:cNvPr>
            <p:cNvSpPr txBox="1"/>
            <p:nvPr userDrawn="1"/>
          </p:nvSpPr>
          <p:spPr>
            <a:xfrm>
              <a:off x="2049226" y="6505937"/>
              <a:ext cx="8093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 Confidential  © 2024 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. All Rights Reserved.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8761EF-8740-43A7-A154-F3E48EDDEDD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20151" y="415601"/>
            <a:ext cx="9036000" cy="152859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7154B-B108-438D-95D4-9CCBA3901D8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20151" y="1950046"/>
            <a:ext cx="9036000" cy="1528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9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6EB70-04BA-A08E-8DB6-C54EF00F69CC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E77E6-D4D8-EAE3-B9DC-985F7225A2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7B1B2-DBAA-BFD4-BFFE-26E7BEDB0335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723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F80B6-D39E-646A-9740-1764F3E7FE2F}"/>
              </a:ext>
            </a:extLst>
          </p:cNvPr>
          <p:cNvGrpSpPr/>
          <p:nvPr userDrawn="1"/>
        </p:nvGrpSpPr>
        <p:grpSpPr>
          <a:xfrm>
            <a:off x="-10480" y="-10633"/>
            <a:ext cx="12218400" cy="6869929"/>
            <a:chOff x="4615939" y="-257904"/>
            <a:chExt cx="12218400" cy="68699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5B8750-2BB1-AB7B-58A2-2FF015AC5068}"/>
                </a:ext>
              </a:extLst>
            </p:cNvPr>
            <p:cNvSpPr/>
            <p:nvPr userDrawn="1"/>
          </p:nvSpPr>
          <p:spPr>
            <a:xfrm>
              <a:off x="4615939" y="-257904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E8312593-E0F6-EC30-9EF4-D57E061EE259}"/>
                </a:ext>
              </a:extLst>
            </p:cNvPr>
            <p:cNvSpPr/>
            <p:nvPr userDrawn="1"/>
          </p:nvSpPr>
          <p:spPr>
            <a:xfrm>
              <a:off x="4615939" y="-257904"/>
              <a:ext cx="12217201" cy="6858000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3ECA63-248F-BF5A-0F91-9F427EC2C93A}"/>
                </a:ext>
              </a:extLst>
            </p:cNvPr>
            <p:cNvSpPr/>
            <p:nvPr userDrawn="1"/>
          </p:nvSpPr>
          <p:spPr>
            <a:xfrm>
              <a:off x="4615939" y="-257903"/>
              <a:ext cx="12218400" cy="6869928"/>
            </a:xfrm>
            <a:custGeom>
              <a:avLst/>
              <a:gdLst>
                <a:gd name="connsiteX0" fmla="*/ 0 w 12218400"/>
                <a:gd name="connsiteY0" fmla="*/ 0 h 6896287"/>
                <a:gd name="connsiteX1" fmla="*/ 12218400 w 12218400"/>
                <a:gd name="connsiteY1" fmla="*/ 0 h 6896287"/>
                <a:gd name="connsiteX2" fmla="*/ 12218400 w 12218400"/>
                <a:gd name="connsiteY2" fmla="*/ 6896287 h 6896287"/>
                <a:gd name="connsiteX3" fmla="*/ 0 w 12218400"/>
                <a:gd name="connsiteY3" fmla="*/ 6896287 h 689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8400" h="6896287">
                  <a:moveTo>
                    <a:pt x="0" y="0"/>
                  </a:moveTo>
                  <a:lnTo>
                    <a:pt x="12218400" y="0"/>
                  </a:lnTo>
                  <a:lnTo>
                    <a:pt x="12218400" y="6896287"/>
                  </a:lnTo>
                  <a:lnTo>
                    <a:pt x="0" y="6896287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CA001-B193-472D-73C2-45B9A07A92C9}"/>
                </a:ext>
              </a:extLst>
            </p:cNvPr>
            <p:cNvSpPr/>
            <p:nvPr userDrawn="1"/>
          </p:nvSpPr>
          <p:spPr>
            <a:xfrm>
              <a:off x="4615939" y="-257904"/>
              <a:ext cx="12218400" cy="6857327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7C9ACF6-5477-690A-973D-CDFA3CA46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907" y="1067933"/>
            <a:ext cx="11491131" cy="12239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 marL="274638" indent="0">
              <a:buNone/>
              <a:defRPr/>
            </a:lvl2pPr>
          </a:lstStyle>
          <a:p>
            <a:pPr lvl="0"/>
            <a:r>
              <a:rPr lang="en-US" dirty="0"/>
              <a:t>Thank you or discussion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A5191-F3A8-4515-9916-418CDB37AF86}"/>
              </a:ext>
            </a:extLst>
          </p:cNvPr>
          <p:cNvSpPr txBox="1"/>
          <p:nvPr userDrawn="1"/>
        </p:nvSpPr>
        <p:spPr>
          <a:xfrm>
            <a:off x="365907" y="5246561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dirty="0">
                <a:latin typeface="+mn-lt"/>
              </a:rPr>
              <a:t>https://nuclearn.ai/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89092F-3565-044F-EF3C-2DA2F7DC7774}"/>
              </a:ext>
            </a:extLst>
          </p:cNvPr>
          <p:cNvSpPr txBox="1"/>
          <p:nvPr userDrawn="1"/>
        </p:nvSpPr>
        <p:spPr>
          <a:xfrm>
            <a:off x="365907" y="5643325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i="0" u="none" strike="noStrike" dirty="0">
                <a:effectLst/>
                <a:latin typeface="+mn-lt"/>
              </a:rPr>
              <a:t>contact@nuclearn.ai</a:t>
            </a:r>
            <a:endParaRPr lang="en-US" sz="2000" b="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A81798-14C5-7E0D-1713-FC86499024EA}"/>
              </a:ext>
            </a:extLst>
          </p:cNvPr>
          <p:cNvGrpSpPr/>
          <p:nvPr userDrawn="1"/>
        </p:nvGrpSpPr>
        <p:grpSpPr>
          <a:xfrm>
            <a:off x="0" y="2707298"/>
            <a:ext cx="2520000" cy="2520000"/>
            <a:chOff x="0" y="2707298"/>
            <a:chExt cx="2520000" cy="2520000"/>
          </a:xfrm>
        </p:grpSpPr>
        <p:sp>
          <p:nvSpPr>
            <p:cNvPr id="19" name="Google Shape;48;g2e879b6665f_15_76">
              <a:extLst>
                <a:ext uri="{FF2B5EF4-FFF2-40B4-BE49-F238E27FC236}">
                  <a16:creationId xmlns:a16="http://schemas.microsoft.com/office/drawing/2014/main" id="{1134B672-D072-4533-8238-B3D7E6C1124B}"/>
                </a:ext>
              </a:extLst>
            </p:cNvPr>
            <p:cNvSpPr/>
            <p:nvPr userDrawn="1"/>
          </p:nvSpPr>
          <p:spPr>
            <a:xfrm>
              <a:off x="0" y="2707298"/>
              <a:ext cx="2520000" cy="252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/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C754E06-0F06-25DA-90DF-9A606DE5FE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90" y="3122048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85A143-D3F1-6374-E1AB-4285941B66EA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714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4A986-6FD7-16D6-3190-F1D8887D541B}"/>
              </a:ext>
            </a:extLst>
          </p:cNvPr>
          <p:cNvGrpSpPr/>
          <p:nvPr userDrawn="1"/>
        </p:nvGrpSpPr>
        <p:grpSpPr>
          <a:xfrm>
            <a:off x="0" y="336"/>
            <a:ext cx="12217201" cy="6872178"/>
            <a:chOff x="0" y="336"/>
            <a:chExt cx="12217201" cy="6872178"/>
          </a:xfrm>
        </p:grpSpPr>
        <p:sp>
          <p:nvSpPr>
            <p:cNvPr id="9" name="Google Shape;46;g2e879b6665f_15_76">
              <a:extLst>
                <a:ext uri="{FF2B5EF4-FFF2-40B4-BE49-F238E27FC236}">
                  <a16:creationId xmlns:a16="http://schemas.microsoft.com/office/drawing/2014/main" id="{8DC3493D-8224-6A7D-889C-47BAA589797D}"/>
                </a:ext>
              </a:extLst>
            </p:cNvPr>
            <p:cNvSpPr/>
            <p:nvPr userDrawn="1"/>
          </p:nvSpPr>
          <p:spPr>
            <a:xfrm>
              <a:off x="0" y="336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2CA51D-19A3-8C8B-3182-85FB6985D4AB}"/>
                </a:ext>
              </a:extLst>
            </p:cNvPr>
            <p:cNvSpPr/>
            <p:nvPr userDrawn="1"/>
          </p:nvSpPr>
          <p:spPr>
            <a:xfrm flipV="1">
              <a:off x="2349372" y="2828052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B4BD96-CBAE-F94A-AC67-2AEC9CDE47B8}"/>
                </a:ext>
              </a:extLst>
            </p:cNvPr>
            <p:cNvSpPr/>
            <p:nvPr userDrawn="1"/>
          </p:nvSpPr>
          <p:spPr>
            <a:xfrm>
              <a:off x="2482174" y="7821"/>
              <a:ext cx="9735027" cy="4628718"/>
            </a:xfrm>
            <a:custGeom>
              <a:avLst/>
              <a:gdLst>
                <a:gd name="connsiteX0" fmla="*/ 0 w 9735027"/>
                <a:gd name="connsiteY0" fmla="*/ 0 h 4628718"/>
                <a:gd name="connsiteX1" fmla="*/ 9735027 w 9735027"/>
                <a:gd name="connsiteY1" fmla="*/ 0 h 4628718"/>
                <a:gd name="connsiteX2" fmla="*/ 9735027 w 9735027"/>
                <a:gd name="connsiteY2" fmla="*/ 4628718 h 4628718"/>
                <a:gd name="connsiteX3" fmla="*/ 0 w 9735027"/>
                <a:gd name="connsiteY3" fmla="*/ 4628718 h 46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4628718">
                  <a:moveTo>
                    <a:pt x="0" y="0"/>
                  </a:moveTo>
                  <a:lnTo>
                    <a:pt x="9735027" y="0"/>
                  </a:lnTo>
                  <a:lnTo>
                    <a:pt x="9735027" y="4628718"/>
                  </a:lnTo>
                  <a:lnTo>
                    <a:pt x="0" y="462871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" name="Google Shape;48;g2e879b6665f_15_76">
              <a:extLst>
                <a:ext uri="{FF2B5EF4-FFF2-40B4-BE49-F238E27FC236}">
                  <a16:creationId xmlns:a16="http://schemas.microsoft.com/office/drawing/2014/main" id="{43573317-9E77-A989-ACF2-BCDA233083FF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DDE014A-808F-3E79-5866-478D729C2C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E20949-7776-46F5-B4CD-B28A9E4EF6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12852" y="3242551"/>
            <a:ext cx="9036000" cy="178148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6FD04-177A-45BE-A85D-CA65F45EC44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12852" y="5204798"/>
            <a:ext cx="9036000" cy="5292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411BA-9A62-C94E-BD22-73BCD09F9E87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1DF69-E304-C1FD-85DE-4E5B42706509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3065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0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1"/>
              </a:buClr>
              <a:buSzPct val="100000"/>
              <a:buFont typeface="+mj-lt"/>
              <a:buAutoNum type="arabicPeriod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C2B64-3AB0-E467-0B20-F335A654A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005" y="924828"/>
            <a:ext cx="11503025" cy="4619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48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BFA0-D510-4A36-B4CB-8E775264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596C-EEA7-456E-8D59-F33B151AE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70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50AA7-7AAE-45D3-9019-5226FF2EA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6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3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E4C0-D78B-4A85-A373-1D12EC37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4870"/>
            <a:ext cx="1101725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43C52-B596-4004-A874-737215770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27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81466-7274-46E8-A430-9D82D5F3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527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FD002-FAD2-42C2-92A7-28D96333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578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0ED19-917E-4A87-8F3C-78A910BEA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6578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31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9606"/>
            <a:ext cx="11017249" cy="468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3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oun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7130B5-93F2-6DAF-1D3A-D5EEFA3FF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473"/>
          <a:stretch>
            <a:fillRect/>
          </a:stretch>
        </p:blipFill>
        <p:spPr>
          <a:xfrm>
            <a:off x="8672888" y="269215"/>
            <a:ext cx="3519112" cy="579170"/>
          </a:xfrm>
          <a:custGeom>
            <a:avLst/>
            <a:gdLst>
              <a:gd name="connsiteX0" fmla="*/ 0 w 3519112"/>
              <a:gd name="connsiteY0" fmla="*/ 0 h 579170"/>
              <a:gd name="connsiteX1" fmla="*/ 3519112 w 3519112"/>
              <a:gd name="connsiteY1" fmla="*/ 0 h 579170"/>
              <a:gd name="connsiteX2" fmla="*/ 3519112 w 3519112"/>
              <a:gd name="connsiteY2" fmla="*/ 579170 h 579170"/>
              <a:gd name="connsiteX3" fmla="*/ 0 w 3519112"/>
              <a:gd name="connsiteY3" fmla="*/ 579170 h 57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112" h="579170">
                <a:moveTo>
                  <a:pt x="0" y="0"/>
                </a:moveTo>
                <a:lnTo>
                  <a:pt x="3519112" y="0"/>
                </a:lnTo>
                <a:lnTo>
                  <a:pt x="3519112" y="579170"/>
                </a:lnTo>
                <a:lnTo>
                  <a:pt x="0" y="5791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4868"/>
            <a:ext cx="7807823" cy="4680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D20BC-9EF4-4078-9203-AA68586F1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25339" y="333375"/>
            <a:ext cx="2931699" cy="45085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</p:spTree>
    <p:extLst>
      <p:ext uri="{BB962C8B-B14F-4D97-AF65-F5344CB8AC3E}">
        <p14:creationId xmlns:p14="http://schemas.microsoft.com/office/powerpoint/2010/main" val="122659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;p13" title="swoop.png">
            <a:extLst>
              <a:ext uri="{FF2B5EF4-FFF2-40B4-BE49-F238E27FC236}">
                <a16:creationId xmlns:a16="http://schemas.microsoft.com/office/drawing/2014/main" id="{077CF84B-B424-5451-94AC-4B072D75AE89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0" y="5140632"/>
            <a:ext cx="12192000" cy="17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62527-5A2F-4E00-AD91-D88C5BB7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7848"/>
            <a:ext cx="11017411" cy="46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DB08-B692-463A-B572-30200D20B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70" y="1592262"/>
            <a:ext cx="11502329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7823B-9DA3-F3DA-088B-5713D2028F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2F777-1725-A132-B285-2F4CE2FC6AFD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  <p:pic>
        <p:nvPicPr>
          <p:cNvPr id="7" name="Google Shape;33;p13" title="Nuclearn Full Logo- White.png">
            <a:extLst>
              <a:ext uri="{FF2B5EF4-FFF2-40B4-BE49-F238E27FC236}">
                <a16:creationId xmlns:a16="http://schemas.microsoft.com/office/drawing/2014/main" id="{8A272BB2-1BEE-88CC-BBBD-B3E38C073038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9772065" y="6215647"/>
            <a:ext cx="1213798" cy="17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of a factory&#10;&#10;Description automatically generated">
            <a:extLst>
              <a:ext uri="{FF2B5EF4-FFF2-40B4-BE49-F238E27FC236}">
                <a16:creationId xmlns:a16="http://schemas.microsoft.com/office/drawing/2014/main" id="{3A06764E-3D1B-7DA2-7FA9-65EF8DBB66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432000" cy="4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4" r:id="rId4"/>
    <p:sldLayoutId id="2147483664" r:id="rId5"/>
    <p:sldLayoutId id="2147483652" r:id="rId6"/>
    <p:sldLayoutId id="2147483653" r:id="rId7"/>
    <p:sldLayoutId id="2147483654" r:id="rId8"/>
    <p:sldLayoutId id="2147483675" r:id="rId9"/>
    <p:sldLayoutId id="2147483655" r:id="rId10"/>
    <p:sldLayoutId id="2147483666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6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488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366713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625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orient="horz" pos="981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orient="horz" pos="572" userDrawn="1">
          <p15:clr>
            <a:srgbClr val="F26B43"/>
          </p15:clr>
        </p15:guide>
        <p15:guide id="10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63A36-9F70-F280-BC76-CDED9A83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51" y="415601"/>
            <a:ext cx="9036000" cy="1528595"/>
          </a:xfrm>
        </p:spPr>
        <p:txBody>
          <a:bodyPr/>
          <a:lstStyle/>
          <a:p>
            <a:r>
              <a:rPr lang="en-US" dirty="0"/>
              <a:t>Customer Success Plan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43E0450-D269-0159-CB89-3A518F4EA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Montserrat" pitchFamily="2" charset="77"/>
            </a:endParaRPr>
          </a:p>
          <a:p>
            <a:r>
              <a:rPr lang="en-US" dirty="0">
                <a:latin typeface="Montserrat" pitchFamily="2" charset="77"/>
              </a:rPr>
              <a:t>October, 2024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3A6F792-68A5-C6E8-03EA-2AF222588D38}"/>
              </a:ext>
            </a:extLst>
          </p:cNvPr>
          <p:cNvSpPr txBox="1">
            <a:spLocks/>
          </p:cNvSpPr>
          <p:nvPr/>
        </p:nvSpPr>
        <p:spPr>
          <a:xfrm>
            <a:off x="28136" y="3008721"/>
            <a:ext cx="2489981" cy="8405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7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</a:rPr>
              <a:t>INTERNAL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</a:rPr>
              <a:t>Customer Success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582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8. Product Roadmap Alignment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868268" y="219750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868268" y="2775161"/>
            <a:ext cx="377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effectLst/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Ensure the client is aware of upcoming features that align with their business needs.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463862" y="2197508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17020" y="2775161"/>
            <a:ext cx="4698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Share </a:t>
            </a:r>
            <a:r>
              <a:rPr lang="en-US" dirty="0" err="1">
                <a:latin typeface="Calibri" panose="020F0502020204030204" pitchFamily="34" charset="0"/>
              </a:rPr>
              <a:t>Nuclearn’s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</a:rPr>
              <a:t>product roadmap and explain how new features can address their evolving requirements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Solicit feedback on potential future features or updates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Involve the client in beta testing of new features that are relevant to their use case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9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>
                <a:sym typeface="Calibri"/>
              </a:rPr>
              <a:t>Market New Product Features to Client Install Base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3C3F827-7F66-70DD-9F5A-F7022F811FB7}"/>
              </a:ext>
            </a:extLst>
          </p:cNvPr>
          <p:cNvSpPr txBox="1">
            <a:spLocks/>
          </p:cNvSpPr>
          <p:nvPr/>
        </p:nvSpPr>
        <p:spPr>
          <a:xfrm>
            <a:off x="346841" y="5548730"/>
            <a:ext cx="1162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Incorporate into Quarterly Business Review (QBR) process, and regular check-ins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54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9. Upsell/Cross Sell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868268" y="219750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868268" y="2775161"/>
            <a:ext cx="377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effectLst/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Identify new ways the client can benefit from additional services or features.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463862" y="2197508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17020" y="2775161"/>
            <a:ext cx="4698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Analyze usage data to identify opportunities for upselling or cross-selling (e.g., additional licenses, modules, or integrations)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Present these opportunities during check-ins or QBRs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Demonstrate how expanding the client’s use of </a:t>
            </a:r>
            <a:r>
              <a:rPr lang="en-US" dirty="0" err="1">
                <a:latin typeface="Calibri" panose="020F0502020204030204" pitchFamily="34" charset="0"/>
              </a:rPr>
              <a:t>Nuclearn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</a:rPr>
              <a:t>software can solve additional business challenges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9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>
                <a:sym typeface="Calibri"/>
              </a:rPr>
              <a:t>Market New Product Features to Client Install Base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3C3F827-7F66-70DD-9F5A-F7022F811FB7}"/>
              </a:ext>
            </a:extLst>
          </p:cNvPr>
          <p:cNvSpPr txBox="1">
            <a:spLocks/>
          </p:cNvSpPr>
          <p:nvPr/>
        </p:nvSpPr>
        <p:spPr>
          <a:xfrm>
            <a:off x="346841" y="5548730"/>
            <a:ext cx="1162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Incorporate into Quarterly Business Review (QBR) process, and regular check-ins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56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Feedback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868268" y="219750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868268" y="2775161"/>
            <a:ext cx="377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effectLst/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Continuously gather feedback to improve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Nuclearn’s</a:t>
            </a:r>
            <a:r>
              <a:rPr lang="en-US" sz="1800" dirty="0">
                <a:effectLst/>
                <a:latin typeface="Calibri" panose="020F0502020204030204" pitchFamily="34" charset="0"/>
              </a:rPr>
              <a:t> products and service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463862" y="2197508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17020" y="2775161"/>
            <a:ext cx="4698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Implement surveys and NPS (Net Promoter Score) to gather quantitative feedback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Use check-ins to collect qualitative feedback on how well the product is meeting client needs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Regularly review feedback with the product and development teams to improve your offerings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992746" y="1550821"/>
            <a:ext cx="982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>
                <a:sym typeface="Calibri"/>
              </a:rPr>
              <a:t>Collect Voice of The Customer Insights To Protect Renewals and Expand Sales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3C3F827-7F66-70DD-9F5A-F7022F811FB7}"/>
              </a:ext>
            </a:extLst>
          </p:cNvPr>
          <p:cNvSpPr txBox="1">
            <a:spLocks/>
          </p:cNvSpPr>
          <p:nvPr/>
        </p:nvSpPr>
        <p:spPr>
          <a:xfrm>
            <a:off x="346841" y="5548730"/>
            <a:ext cx="1162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Incorporate into Quarterly Business Review (QBR) process, and regular check-ins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90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9DB37A-2D64-4D82-0090-1A85F4E06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or discussion</a:t>
            </a:r>
          </a:p>
        </p:txBody>
      </p:sp>
    </p:spTree>
    <p:extLst>
      <p:ext uri="{BB962C8B-B14F-4D97-AF65-F5344CB8AC3E}">
        <p14:creationId xmlns:p14="http://schemas.microsoft.com/office/powerpoint/2010/main" val="1834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Elements to Include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712129" y="2134440"/>
            <a:ext cx="5142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</a:rPr>
              <a:t>Onboarding Review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Client Health Monitoring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</a:rPr>
              <a:t>Regular Check-Ins and Reviews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Success Metrics &amp; KPI’s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</a:rPr>
              <a:t>Adoption and Tr</a:t>
            </a:r>
            <a:r>
              <a:rPr lang="en-US" sz="2400" dirty="0">
                <a:latin typeface="Calibri" panose="020F0502020204030204" pitchFamily="34" charset="0"/>
              </a:rPr>
              <a:t>aining Plan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6526926" y="2228613"/>
            <a:ext cx="5142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effectLst/>
                <a:latin typeface="Calibri" panose="020F0502020204030204" pitchFamily="34" charset="0"/>
              </a:rPr>
              <a:t>Support and Escalation Path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latin typeface="Calibri" panose="020F0502020204030204" pitchFamily="34" charset="0"/>
              </a:rPr>
              <a:t>Customer Advocacy Program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effectLst/>
                <a:latin typeface="Calibri" panose="020F0502020204030204" pitchFamily="34" charset="0"/>
              </a:rPr>
              <a:t>Product Roadmap Alignment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latin typeface="Calibri" panose="020F0502020204030204" pitchFamily="34" charset="0"/>
              </a:rPr>
              <a:t>Upsell/Cross-sell Opportunities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effectLst/>
                <a:latin typeface="Calibri" panose="020F0502020204030204" pitchFamily="34" charset="0"/>
              </a:rPr>
              <a:t>Feedback Loop  </a:t>
            </a:r>
          </a:p>
        </p:txBody>
      </p:sp>
    </p:spTree>
    <p:extLst>
      <p:ext uri="{BB962C8B-B14F-4D97-AF65-F5344CB8AC3E}">
        <p14:creationId xmlns:p14="http://schemas.microsoft.com/office/powerpoint/2010/main" val="256678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Onboarding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2057455" y="247455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952352" y="2936224"/>
            <a:ext cx="3775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Evaluate how smoothly the onboarding process post-sale went.  Determine if Clients appear to feel comfortable with the onboarding process and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Nuclearn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software product. </a:t>
            </a:r>
            <a:endParaRPr lang="en-US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390290" y="2429890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201105" y="2936224"/>
            <a:ext cx="3775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Conduct an onboarding review meeting with key stakeholders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Identify any gaps in training or areas where the client needs additional support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Share user guides, video tutorials, or training materials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9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/>
              <a:t>Checklist of actions for Client Onboarding</a:t>
            </a:r>
            <a:endParaRPr lang="en-US" dirty="0">
              <a:sym typeface="Calibri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4AF0E9D-D7CD-24FC-338F-3BA0D81B3723}"/>
              </a:ext>
            </a:extLst>
          </p:cNvPr>
          <p:cNvSpPr txBox="1">
            <a:spLocks/>
          </p:cNvSpPr>
          <p:nvPr/>
        </p:nvSpPr>
        <p:spPr>
          <a:xfrm>
            <a:off x="1497242" y="5548730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/>
              <a:t>Incorporate into Client specific documentation hubs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46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Client Health Monitoring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868268" y="2575875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868268" y="3153527"/>
            <a:ext cx="3775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effectLst/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Continuously monitor the client’s usage of the </a:t>
            </a:r>
            <a:r>
              <a:rPr lang="en-US" dirty="0" err="1"/>
              <a:t>Nuclearn’s</a:t>
            </a:r>
            <a:r>
              <a:rPr lang="en-US" dirty="0"/>
              <a:t> software to ensure they are getting value and addressing potential issues proactively.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463862" y="2575874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17021" y="3153527"/>
            <a:ext cx="3775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Set up health scorecards that include product usage metrics, support ticket volumes, and overall satisfaction scores.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Create automated alerts for low engagement or high-risk signals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9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>
                <a:sym typeface="Calibri"/>
              </a:rPr>
              <a:t>Monitor Client Health With a Regular Cadence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3C3F827-7F66-70DD-9F5A-F7022F811FB7}"/>
              </a:ext>
            </a:extLst>
          </p:cNvPr>
          <p:cNvSpPr txBox="1">
            <a:spLocks/>
          </p:cNvSpPr>
          <p:nvPr/>
        </p:nvSpPr>
        <p:spPr>
          <a:xfrm>
            <a:off x="1497242" y="5548730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/>
              <a:t>Feed this into weekly/bi-weekly account reviews with Sales Team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9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Regular Check-In’s and Reviews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868268" y="219750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868268" y="2775161"/>
            <a:ext cx="377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effectLst/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Keep communication lines open with regular touchpoints to ensure the client is satisfied and their evolving needs are being met.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463862" y="2197508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17020" y="2775161"/>
            <a:ext cx="4698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Set a cadence for check-in calls (weekly, monthly, quarterly depending on the client’s size and needs).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Use these meetings to discuss recent developments, usage patterns, and gather feedback.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Plan quarterly business reviews (QBRs) to review performance metrics, discuss goals, and identify opportunities for expansion.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9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>
                <a:sym typeface="Calibri"/>
              </a:rPr>
              <a:t>Establish Governance for Routine Client Engagement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3C3F827-7F66-70DD-9F5A-F7022F811FB7}"/>
              </a:ext>
            </a:extLst>
          </p:cNvPr>
          <p:cNvSpPr txBox="1">
            <a:spLocks/>
          </p:cNvSpPr>
          <p:nvPr/>
        </p:nvSpPr>
        <p:spPr>
          <a:xfrm>
            <a:off x="346841" y="5548730"/>
            <a:ext cx="1162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/>
              <a:t>At a minimum, plan QBR check-ins with Clients; put QBR data in Client documentation hub 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Success Metrics &amp; KPI’s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868268" y="219750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868268" y="2775161"/>
            <a:ext cx="377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effectLst/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Clearly define what success looks like for </a:t>
            </a:r>
            <a:r>
              <a:rPr lang="en-US" dirty="0" err="1"/>
              <a:t>Nuclearn’s</a:t>
            </a:r>
            <a:r>
              <a:rPr lang="en-US" dirty="0"/>
              <a:t> </a:t>
            </a:r>
            <a:r>
              <a:rPr lang="en-US" sz="1800" dirty="0">
                <a:effectLst/>
                <a:latin typeface="Calibri" panose="020F0502020204030204" pitchFamily="34" charset="0"/>
              </a:rPr>
              <a:t>clients, and ensure that the software is meeting their business goals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463862" y="2197508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17020" y="2775161"/>
            <a:ext cx="4698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Establish measurable success metrics aligned with the client's goals (e.g., improved efficiency, cost savings, or user adoption).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Set KPIs that track key outcomes and review them regularly.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Provide monthly/quarterly reports showing how the client is progressing against these metrics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9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>
                <a:sym typeface="Calibri"/>
              </a:rPr>
              <a:t>Measure Clients Success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3C3F827-7F66-70DD-9F5A-F7022F811FB7}"/>
              </a:ext>
            </a:extLst>
          </p:cNvPr>
          <p:cNvSpPr txBox="1">
            <a:spLocks/>
          </p:cNvSpPr>
          <p:nvPr/>
        </p:nvSpPr>
        <p:spPr>
          <a:xfrm>
            <a:off x="346841" y="5548730"/>
            <a:ext cx="1162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Weave into Quarterly Business Reviews (QBR’s)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39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Adoption and Training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868268" y="219750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868268" y="2775161"/>
            <a:ext cx="377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effectLst/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Maximize software adoption across the client’s team to ensure they get the full value from the product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463862" y="2197508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17020" y="2775161"/>
            <a:ext cx="4698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Offer continuous training, workshops, or webinars to keep the client’s team up-to-date.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Provide resources such as online knowledge bases, video tutorials, and in-app guidance.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Design a personalized adoption roadmap that addresses specific use cases for the client’s business.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9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>
                <a:sym typeface="Calibri"/>
              </a:rPr>
              <a:t>Drive Client Success &amp; Maximize License Usage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3C3F827-7F66-70DD-9F5A-F7022F811FB7}"/>
              </a:ext>
            </a:extLst>
          </p:cNvPr>
          <p:cNvSpPr txBox="1">
            <a:spLocks/>
          </p:cNvSpPr>
          <p:nvPr/>
        </p:nvSpPr>
        <p:spPr>
          <a:xfrm>
            <a:off x="346841" y="5548730"/>
            <a:ext cx="1162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/>
              <a:t>Weave into Quarterly Business Reviews (QBR’s)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10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6. Support and Escalation Path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868268" y="219750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868268" y="2775161"/>
            <a:ext cx="377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effectLst/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Ensure clients know how to access support and escalate issues quickly.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463862" y="2197508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17020" y="2775161"/>
            <a:ext cx="4698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Provide a clear support escalation path, including access to a dedicated customer success manager.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Make sure the client is familiar with your support portal or ticketing system.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9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>
                <a:sym typeface="Calibri"/>
              </a:rPr>
              <a:t>Provide Clear Support and Escalation Procedures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3C3F827-7F66-70DD-9F5A-F7022F811FB7}"/>
              </a:ext>
            </a:extLst>
          </p:cNvPr>
          <p:cNvSpPr txBox="1">
            <a:spLocks/>
          </p:cNvSpPr>
          <p:nvPr/>
        </p:nvSpPr>
        <p:spPr>
          <a:xfrm>
            <a:off x="346841" y="5548730"/>
            <a:ext cx="1162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Incorporate into Client specific documentation hubs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51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Success, Adaption &amp;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7. Customer Advocacy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868268" y="219750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Objective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868268" y="2775161"/>
            <a:ext cx="377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effectLst/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Turn satisfied clients into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Nuclearn</a:t>
            </a:r>
            <a:r>
              <a:rPr lang="en-US" sz="1800" dirty="0">
                <a:effectLst/>
                <a:latin typeface="Calibri" panose="020F0502020204030204" pitchFamily="34" charset="0"/>
              </a:rPr>
              <a:t> advocates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463862" y="2197508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Actions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17020" y="2775161"/>
            <a:ext cx="4698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Identify key stakeholders for case studies, testimonials, or speaking opportunities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Introduce referral programs for clients who bring in new business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Invite top clients to participate in beta programs, advisory boards, or user groups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9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/>
            <a:r>
              <a:rPr lang="en-US" dirty="0">
                <a:sym typeface="Calibri"/>
              </a:rPr>
              <a:t>Leverage Client Champions To Drive Marketing Awareness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3C3F827-7F66-70DD-9F5A-F7022F811FB7}"/>
              </a:ext>
            </a:extLst>
          </p:cNvPr>
          <p:cNvSpPr txBox="1">
            <a:spLocks/>
          </p:cNvSpPr>
          <p:nvPr/>
        </p:nvSpPr>
        <p:spPr>
          <a:xfrm>
            <a:off x="346841" y="5548730"/>
            <a:ext cx="1162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Incorporate into Quarterly Business Review (QBR) process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35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clearN Color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BID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unt Plan Template 2024.09.26 v1 CB.pptx" id="{1DC4752D-8248-4DEA-9B4B-3CD7C3EEB295}" vid="{93B509D7-904E-421A-B324-6F098EB398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NuclearN Template 2024-09-26</Template>
  <TotalTime>3549</TotalTime>
  <Words>922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Narrow</vt:lpstr>
      <vt:lpstr>Arial</vt:lpstr>
      <vt:lpstr>Calibri</vt:lpstr>
      <vt:lpstr>Montserrat</vt:lpstr>
      <vt:lpstr>Wingdings</vt:lpstr>
      <vt:lpstr>Office Theme</vt:lpstr>
      <vt:lpstr>Customer Success Plan</vt:lpstr>
      <vt:lpstr>Customer Success, Adaption &amp; Expansion</vt:lpstr>
      <vt:lpstr>Customer Success, Adaption &amp; Expansion</vt:lpstr>
      <vt:lpstr>Customer Success, Adaption &amp; Expansion</vt:lpstr>
      <vt:lpstr>Customer Success, Adaption &amp; Expansion</vt:lpstr>
      <vt:lpstr>Customer Success, Adaption &amp; Expansion</vt:lpstr>
      <vt:lpstr>Customer Success, Adaption &amp; Expansion</vt:lpstr>
      <vt:lpstr>Customer Success, Adaption &amp; Expansion</vt:lpstr>
      <vt:lpstr>Customer Success, Adaption &amp; Expansion</vt:lpstr>
      <vt:lpstr>Customer Success, Adaption &amp; Expansion</vt:lpstr>
      <vt:lpstr>Customer Success, Adaption &amp; Expansion</vt:lpstr>
      <vt:lpstr>Customer Success, Adaption &amp; Expansion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Batty</dc:creator>
  <cp:lastModifiedBy>Alex Manders</cp:lastModifiedBy>
  <cp:revision>7</cp:revision>
  <dcterms:created xsi:type="dcterms:W3CDTF">2024-09-26T18:51:16Z</dcterms:created>
  <dcterms:modified xsi:type="dcterms:W3CDTF">2024-10-01T15:41:28Z</dcterms:modified>
</cp:coreProperties>
</file>